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635" r:id="rId6"/>
    <p:sldId id="1636" r:id="rId7"/>
    <p:sldId id="350" r:id="rId8"/>
    <p:sldId id="348" r:id="rId9"/>
    <p:sldId id="517" r:id="rId10"/>
    <p:sldId id="723" r:id="rId11"/>
    <p:sldId id="1640" r:id="rId12"/>
    <p:sldId id="1641" r:id="rId13"/>
    <p:sldId id="1642" r:id="rId14"/>
    <p:sldId id="1647" r:id="rId15"/>
    <p:sldId id="1644" r:id="rId16"/>
    <p:sldId id="1648" r:id="rId17"/>
    <p:sldId id="1637" r:id="rId18"/>
    <p:sldId id="597" r:id="rId19"/>
    <p:sldId id="522" r:id="rId20"/>
    <p:sldId id="262" r:id="rId2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890"/>
    <a:srgbClr val="F1F1F1"/>
    <a:srgbClr val="F6FCFC"/>
    <a:srgbClr val="F5FDFD"/>
    <a:srgbClr val="E9FBFB"/>
    <a:srgbClr val="E9F8FB"/>
    <a:srgbClr val="D8F2F8"/>
    <a:srgbClr val="F8FDFE"/>
    <a:srgbClr val="EAF9FA"/>
    <a:srgbClr val="BE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89900" autoAdjust="0"/>
  </p:normalViewPr>
  <p:slideViewPr>
    <p:cSldViewPr snapToGrid="0">
      <p:cViewPr varScale="1">
        <p:scale>
          <a:sx n="53" d="100"/>
          <a:sy n="53" d="100"/>
        </p:scale>
        <p:origin x="1092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704" y="6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66733" cy="469780"/>
          </a:xfrm>
          <a:prstGeom prst="rect">
            <a:avLst/>
          </a:prstGeom>
        </p:spPr>
        <p:txBody>
          <a:bodyPr vert="horz" lIns="93903" tIns="46951" rIns="93903" bIns="469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8" y="0"/>
            <a:ext cx="3066733" cy="469780"/>
          </a:xfrm>
          <a:prstGeom prst="rect">
            <a:avLst/>
          </a:prstGeom>
        </p:spPr>
        <p:txBody>
          <a:bodyPr vert="horz" lIns="93903" tIns="46951" rIns="93903" bIns="46951" rtlCol="0"/>
          <a:lstStyle>
            <a:lvl1pPr algn="r">
              <a:defRPr sz="1200"/>
            </a:lvl1pPr>
          </a:lstStyle>
          <a:p>
            <a:fld id="{CC052FEB-CC33-4543-9B3E-91513C3D304E}" type="datetimeFigureOut">
              <a:rPr lang="en-US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03" tIns="46951" rIns="93903" bIns="469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3"/>
            <a:ext cx="5661660" cy="3686711"/>
          </a:xfrm>
          <a:prstGeom prst="rect">
            <a:avLst/>
          </a:prstGeom>
        </p:spPr>
        <p:txBody>
          <a:bodyPr vert="horz" lIns="93903" tIns="46951" rIns="93903" bIns="469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93300"/>
            <a:ext cx="3066733" cy="469779"/>
          </a:xfrm>
          <a:prstGeom prst="rect">
            <a:avLst/>
          </a:prstGeom>
        </p:spPr>
        <p:txBody>
          <a:bodyPr vert="horz" lIns="93903" tIns="46951" rIns="93903" bIns="469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8" y="8893300"/>
            <a:ext cx="3066733" cy="469779"/>
          </a:xfrm>
          <a:prstGeom prst="rect">
            <a:avLst/>
          </a:prstGeom>
        </p:spPr>
        <p:txBody>
          <a:bodyPr vert="horz" lIns="93903" tIns="46951" rIns="93903" bIns="46951" rtlCol="0" anchor="b"/>
          <a:lstStyle>
            <a:lvl1pPr algn="r">
              <a:defRPr sz="1200"/>
            </a:lvl1pPr>
          </a:lstStyle>
          <a:p>
            <a:fld id="{0CBBA018-38AE-46D3-9FA6-73F2863DD58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5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5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5D1A7-71E5-ECBD-C5A9-E65155392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2D1B5-5E6D-2735-AA91-855337FD5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24FAFD-2703-E82B-89C9-325829C72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8D900-7BEE-5A5B-2ADD-085667259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4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55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9CF56-4F39-81AC-E125-CD4002F2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8EED4-817E-12CB-9A8D-919D2DE8E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8FB20-BE51-7909-FED6-44AA029BF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5BEED-52AB-600F-6901-34DF555EE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60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147">
              <a:defRPr/>
            </a:pPr>
            <a:fld id="{0CBBA018-38AE-46D3-9FA6-73F2863DD58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147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0594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E7A5-FEF2-4725-8ABF-90F9E1FA98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24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147">
              <a:defRPr/>
            </a:pPr>
            <a:fld id="{0CBBA018-38AE-46D3-9FA6-73F2863DD58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147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7295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5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5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4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6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5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147">
              <a:defRPr/>
            </a:pPr>
            <a:fld id="{0CBBA018-38AE-46D3-9FA6-73F2863DD58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147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625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A018-38AE-46D3-9FA6-73F2863DD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6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1A39DD-407C-A746-A681-806679DA94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DAD8C69-9C7D-0247-81CE-4EFD717799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9100" y="5559104"/>
            <a:ext cx="1790700" cy="1013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E80FF-03BA-3949-8BA6-FF512CDC7C3B}"/>
              </a:ext>
            </a:extLst>
          </p:cNvPr>
          <p:cNvSpPr txBox="1"/>
          <p:nvPr userDrawn="1"/>
        </p:nvSpPr>
        <p:spPr>
          <a:xfrm>
            <a:off x="165100" y="706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1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1757B5-0483-8E42-910C-D746FEA77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922D52F-2711-FE42-9B90-87A127C3F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858" y="5839603"/>
            <a:ext cx="1610744" cy="9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0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1757B5-0483-8E42-910C-D746FEA77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878AF01-0C20-164D-890F-4A7D42968F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858" y="5839603"/>
            <a:ext cx="1610744" cy="9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7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8EA260-B38C-764B-ACE3-36A02BE4C9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D8B43A-C35E-D444-94AC-8ED581144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5815584"/>
            <a:ext cx="3683000" cy="8595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47D6F9-77F1-5D42-9073-E0715D41AE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858" y="5839603"/>
            <a:ext cx="1610744" cy="9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8EA260-B38C-764B-ACE3-36A02BE4C9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1172D5-568E-3542-B214-66C5B7F43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30" y="226060"/>
            <a:ext cx="1612900" cy="889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58EA05F-992F-3A41-83AD-A43B3895AE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858" y="5839603"/>
            <a:ext cx="1610744" cy="9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BCC9A8-3F06-4942-982C-383426DA9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363D17C-6E41-3D4E-9DA7-DF7802CB8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858" y="5839603"/>
            <a:ext cx="1610744" cy="9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C0F897-ACE6-194B-B41C-0488CC56E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47A21-F2EB-A841-A8F5-56836342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64C1-ED85-FC4A-AC5D-56F28EA76E8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47133-E68C-1645-B560-6E6434553D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8027" y="5515751"/>
            <a:ext cx="4039324" cy="1295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21D9FB-1F0D-694B-B8E1-00F2856A83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858" y="5839603"/>
            <a:ext cx="1610744" cy="9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6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37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4F5FBB-B1F5-3145-9D94-4565EF509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2BB5C-B72D-B040-AD8C-ACB272BBE9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7428" y="866012"/>
            <a:ext cx="2984500" cy="635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FDE62FB-77D0-BC43-B68F-E38AB3D4BD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3910" y="601114"/>
            <a:ext cx="1664181" cy="9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6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013B1-B49D-A542-A4D4-11895E90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52AC2-B03D-AE40-A31A-B5F93EEFA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D3A7F-5915-1D46-9BC2-D8C087C2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F4572-77DA-414C-98E4-624CEE4532D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D063A-67D3-9744-9244-37EF53F9E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60C3C-E5F1-724D-8B94-DF566F8CC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64C1-ED85-FC4A-AC5D-56F28EA7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5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708" r:id="rId3"/>
    <p:sldLayoutId id="2147483702" r:id="rId4"/>
    <p:sldLayoutId id="2147483659" r:id="rId5"/>
    <p:sldLayoutId id="2147483711" r:id="rId6"/>
    <p:sldLayoutId id="2147483712" r:id="rId7"/>
    <p:sldLayoutId id="2147483655" r:id="rId8"/>
    <p:sldLayoutId id="214748370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ata.census.gov/table/ACSST5Y2024.S1810?q=disability" TargetMode="External"/><Relationship Id="rId5" Type="http://schemas.openxmlformats.org/officeDocument/2006/relationships/image" Target="../media/image5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ata.census.gov/table/ACSST5Y2024.S1701?q=poverty" TargetMode="External"/><Relationship Id="rId5" Type="http://schemas.openxmlformats.org/officeDocument/2006/relationships/image" Target="../media/image54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ata.census.gov/table/ACSST5Y2024.S1901?q=household+income" TargetMode="External"/><Relationship Id="rId5" Type="http://schemas.openxmlformats.org/officeDocument/2006/relationships/image" Target="../media/image56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/ACSST5Y2024.S1601?q=language+spoken+at+home" TargetMode="External"/><Relationship Id="rId7" Type="http://schemas.microsoft.com/office/2007/relationships/hdphoto" Target="../media/hdphoto7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0.png"/><Relationship Id="rId7" Type="http://schemas.openxmlformats.org/officeDocument/2006/relationships/hyperlink" Target="https://www.census.gov/data/academy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nsus.gov/data/what-is-data-census-gov.html" TargetMode="External"/><Relationship Id="rId13" Type="http://schemas.openxmlformats.org/officeDocument/2006/relationships/image" Target="../media/image65.png"/><Relationship Id="rId3" Type="http://schemas.openxmlformats.org/officeDocument/2006/relationships/image" Target="../media/image18.png"/><Relationship Id="rId7" Type="http://schemas.openxmlformats.org/officeDocument/2006/relationships/hyperlink" Target="https://www.census.gov/quickfacts/fact/faq/US/PST045221" TargetMode="External"/><Relationship Id="rId12" Type="http://schemas.openxmlformats.org/officeDocument/2006/relationships/hyperlink" Target="https://onthemap.ces.census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ensus.gov/data/data-tools.html" TargetMode="External"/><Relationship Id="rId11" Type="http://schemas.openxmlformats.org/officeDocument/2006/relationships/hyperlink" Target="https://www.census.gov/data/academy.html" TargetMode="External"/><Relationship Id="rId5" Type="http://schemas.openxmlformats.org/officeDocument/2006/relationships/hyperlink" Target="mailto:Kelly.karres@census.gov" TargetMode="External"/><Relationship Id="rId10" Type="http://schemas.openxmlformats.org/officeDocument/2006/relationships/hyperlink" Target="https://www.census.gov/glossary/" TargetMode="External"/><Relationship Id="rId4" Type="http://schemas.openxmlformats.org/officeDocument/2006/relationships/image" Target="../media/image64.svg"/><Relationship Id="rId9" Type="http://schemas.openxmlformats.org/officeDocument/2006/relationships/hyperlink" Target="https://www.census.gov/about/index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1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9.sv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s://data.census.gov/cedsc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ata.census.gov/table/ACSDP5Y2024.DP05?q=dp" TargetMode="External"/><Relationship Id="rId5" Type="http://schemas.microsoft.com/office/2007/relationships/hdphoto" Target="../media/hdphoto2.wdp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ata.census.gov/table/ACSST5Y2024.S0101?q=age+and+sex" TargetMode="External"/><Relationship Id="rId5" Type="http://schemas.openxmlformats.org/officeDocument/2006/relationships/image" Target="../media/image5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1329-518F-4A45-BDEE-0B5AEA6EB54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4957" y="2483643"/>
            <a:ext cx="10881246" cy="94535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Accessing Census Data for Title VI Program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D0AFB-2812-4D4B-A3C6-57401E27264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0248" y="3703195"/>
            <a:ext cx="7771880" cy="161067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chemeClr val="bg1"/>
                </a:solidFill>
              </a:rPr>
              <a:t>2026 Training Sessions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bg1"/>
                </a:solidFill>
              </a:rPr>
              <a:t>NC Department of Transportation </a:t>
            </a:r>
          </a:p>
          <a:p>
            <a:pPr marL="0" indent="0" algn="l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US" sz="1900" b="1" dirty="0">
                <a:solidFill>
                  <a:schemeClr val="bg1"/>
                </a:solidFill>
              </a:rPr>
              <a:t>Kelly Karres, Data Dissemination Specialist, U.S. Census Bureau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067711-9EDA-114A-9A9E-EC210BE6F20B}"/>
              </a:ext>
            </a:extLst>
          </p:cNvPr>
          <p:cNvSpPr txBox="1">
            <a:spLocks/>
          </p:cNvSpPr>
          <p:nvPr/>
        </p:nvSpPr>
        <p:spPr>
          <a:xfrm>
            <a:off x="584957" y="3900869"/>
            <a:ext cx="6715538" cy="641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6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3A1A9-45E8-409C-5F92-856FCD591A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25907"/>
          <a:stretch>
            <a:fillRect/>
          </a:stretch>
        </p:blipFill>
        <p:spPr>
          <a:xfrm>
            <a:off x="285717" y="210760"/>
            <a:ext cx="2407383" cy="804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116F7-02AA-3812-9A0E-A778422047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17" y="802648"/>
            <a:ext cx="7880383" cy="4519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1E83A-A95A-74A8-9570-5C11646B10E6}"/>
              </a:ext>
            </a:extLst>
          </p:cNvPr>
          <p:cNvSpPr txBox="1"/>
          <p:nvPr/>
        </p:nvSpPr>
        <p:spPr>
          <a:xfrm>
            <a:off x="241300" y="5414895"/>
            <a:ext cx="685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hlinkClick r:id="rId6"/>
              </a:rPr>
              <a:t>S1810: Disability Characteristics</a:t>
            </a:r>
          </a:p>
          <a:p>
            <a:r>
              <a:rPr lang="en-US" u="sng" dirty="0">
                <a:hlinkClick r:id="rId6"/>
              </a:rPr>
              <a:t>https://data.census.gov/table/ACSST5Y2024.S1810?q=disability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6CB77-75E7-59BE-4E66-2D8E25568CDC}"/>
              </a:ext>
            </a:extLst>
          </p:cNvPr>
          <p:cNvSpPr txBox="1"/>
          <p:nvPr/>
        </p:nvSpPr>
        <p:spPr>
          <a:xfrm>
            <a:off x="7661913" y="561219"/>
            <a:ext cx="4530088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Using the Census data table linked below to calculate the following: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u="sng" dirty="0"/>
              <a:t>Population 18–64</a:t>
            </a:r>
            <a:br>
              <a:rPr lang="en-US" b="1" dirty="0"/>
            </a:br>
            <a:r>
              <a:rPr lang="en-US" dirty="0"/>
              <a:t>18–34 + 35–64 </a:t>
            </a:r>
            <a:r>
              <a:rPr lang="en-US" b="1" dirty="0"/>
              <a:t>= Population 18–64</a:t>
            </a:r>
          </a:p>
          <a:p>
            <a:pPr>
              <a:spcAft>
                <a:spcPts val="1200"/>
              </a:spcAft>
            </a:pPr>
            <a:r>
              <a:rPr lang="en-US" b="1" u="sng" dirty="0"/>
              <a:t>Population 65 Years and Over</a:t>
            </a:r>
            <a:br>
              <a:rPr lang="en-US" b="1" dirty="0"/>
            </a:br>
            <a:r>
              <a:rPr lang="en-US" dirty="0"/>
              <a:t>65–74 + 75 and over </a:t>
            </a:r>
            <a:r>
              <a:rPr lang="en-US" b="1" dirty="0"/>
              <a:t>= Population 65 years and over</a:t>
            </a:r>
          </a:p>
          <a:p>
            <a:pPr>
              <a:spcAft>
                <a:spcPts val="1000"/>
              </a:spcAft>
            </a:pPr>
            <a:r>
              <a:rPr lang="en-US" dirty="0"/>
              <a:t>Repeat this same process for </a:t>
            </a:r>
            <a:r>
              <a:rPr lang="en-US" b="1" dirty="0"/>
              <a:t>With a Disability.</a:t>
            </a:r>
          </a:p>
          <a:p>
            <a:pPr>
              <a:spcBef>
                <a:spcPts val="1200"/>
              </a:spcBef>
            </a:pPr>
            <a:r>
              <a:rPr lang="en-US" b="1" u="sng" dirty="0"/>
              <a:t>Percent with a Disability</a:t>
            </a:r>
          </a:p>
          <a:p>
            <a:r>
              <a:rPr lang="en-US" dirty="0"/>
              <a:t>(Total with a disability ÷ Total population) × 100=</a:t>
            </a:r>
            <a:r>
              <a:rPr lang="en-US" b="1" dirty="0"/>
              <a:t> Percent with a disability </a:t>
            </a:r>
            <a:endParaRPr lang="en-US" b="1" i="1" dirty="0"/>
          </a:p>
          <a:p>
            <a:endParaRPr lang="en-US" b="1" dirty="0"/>
          </a:p>
          <a:p>
            <a:r>
              <a:rPr lang="en-US" dirty="0"/>
              <a:t>Use the </a:t>
            </a:r>
            <a:r>
              <a:rPr lang="en-US" b="1" dirty="0"/>
              <a:t>derived totals </a:t>
            </a:r>
            <a:r>
              <a:rPr lang="en-US" dirty="0"/>
              <a:t>for the age group.</a:t>
            </a:r>
          </a:p>
          <a:p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D5BC6450-5DAF-4510-12CB-FFB1FD7FE6E1}"/>
              </a:ext>
            </a:extLst>
          </p:cNvPr>
          <p:cNvSpPr/>
          <p:nvPr/>
        </p:nvSpPr>
        <p:spPr>
          <a:xfrm>
            <a:off x="3081657" y="2225758"/>
            <a:ext cx="199389" cy="1778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C4FEAE26-5421-B44A-CBB7-8A0416EF7085}"/>
              </a:ext>
            </a:extLst>
          </p:cNvPr>
          <p:cNvSpPr/>
          <p:nvPr/>
        </p:nvSpPr>
        <p:spPr>
          <a:xfrm>
            <a:off x="3078481" y="2432768"/>
            <a:ext cx="199389" cy="19558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45039-306D-0CA1-5725-722AADF1F69D}"/>
              </a:ext>
            </a:extLst>
          </p:cNvPr>
          <p:cNvSpPr txBox="1"/>
          <p:nvPr/>
        </p:nvSpPr>
        <p:spPr>
          <a:xfrm>
            <a:off x="7661912" y="4913176"/>
            <a:ext cx="4530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/>
          </a:p>
          <a:p>
            <a:r>
              <a:rPr lang="en-US" b="1" dirty="0"/>
              <a:t>Margin of Error (MOE):</a:t>
            </a:r>
            <a:br>
              <a:rPr lang="en-US" dirty="0"/>
            </a:br>
            <a:r>
              <a:rPr lang="en-US" dirty="0"/>
              <a:t>Use the </a:t>
            </a:r>
            <a:r>
              <a:rPr lang="en-US" b="1" dirty="0"/>
              <a:t>ACS Statistical Calculator Spreadsheet</a:t>
            </a:r>
            <a:r>
              <a:rPr lang="en-US" dirty="0"/>
              <a:t> to calculate the combined MOEs.</a:t>
            </a:r>
            <a:br>
              <a:rPr lang="en-US" dirty="0"/>
            </a:br>
            <a:r>
              <a:rPr lang="en-US" dirty="0"/>
              <a:t>Use the </a:t>
            </a:r>
            <a:r>
              <a:rPr lang="en-US" b="1" dirty="0"/>
              <a:t>StdErrDiffSum</a:t>
            </a:r>
            <a:r>
              <a:rPr lang="en-US" dirty="0"/>
              <a:t> tab.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9A025D-56F2-3505-98B0-25F8BDF007CA}"/>
              </a:ext>
            </a:extLst>
          </p:cNvPr>
          <p:cNvSpPr txBox="1">
            <a:spLocks/>
          </p:cNvSpPr>
          <p:nvPr/>
        </p:nvSpPr>
        <p:spPr>
          <a:xfrm>
            <a:off x="4555114" y="398247"/>
            <a:ext cx="3055999" cy="620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216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29, Appendix D</a:t>
            </a:r>
          </a:p>
        </p:txBody>
      </p:sp>
    </p:spTree>
    <p:extLst>
      <p:ext uri="{BB962C8B-B14F-4D97-AF65-F5344CB8AC3E}">
        <p14:creationId xmlns:p14="http://schemas.microsoft.com/office/powerpoint/2010/main" val="425720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E90F7-2AFD-2804-8352-FF4130321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38493-9987-2813-6D44-974F85D7BC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34524" b="-6218"/>
          <a:stretch>
            <a:fillRect/>
          </a:stretch>
        </p:blipFill>
        <p:spPr>
          <a:xfrm>
            <a:off x="810337" y="19434"/>
            <a:ext cx="2301163" cy="962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81F4A-E345-B461-58F3-0B1D305D78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11" y="634998"/>
            <a:ext cx="6742919" cy="5410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35685D-779D-0717-DC7B-BF92DE5A87AC}"/>
              </a:ext>
            </a:extLst>
          </p:cNvPr>
          <p:cNvSpPr txBox="1"/>
          <p:nvPr/>
        </p:nvSpPr>
        <p:spPr>
          <a:xfrm>
            <a:off x="2088146" y="6113361"/>
            <a:ext cx="6210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hlinkClick r:id="rId6"/>
              </a:rPr>
              <a:t>S1701: </a:t>
            </a:r>
            <a:r>
              <a:rPr lang="en-US" u="sng" dirty="0" err="1">
                <a:hlinkClick r:id="rId6"/>
              </a:rPr>
              <a:t>Povery</a:t>
            </a:r>
            <a:r>
              <a:rPr lang="en-US" u="sng" dirty="0">
                <a:hlinkClick r:id="rId6"/>
              </a:rPr>
              <a:t> Status in the Past 12 Months</a:t>
            </a:r>
          </a:p>
          <a:p>
            <a:r>
              <a:rPr lang="en-US" u="sng" dirty="0">
                <a:hlinkClick r:id="rId6"/>
              </a:rPr>
              <a:t>https://data.census.gov/table/ACSST5Y2024.S1701?q=poverty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A6A88-9D57-3469-262E-9AEEECDA4F6B}"/>
              </a:ext>
            </a:extLst>
          </p:cNvPr>
          <p:cNvSpPr txBox="1">
            <a:spLocks/>
          </p:cNvSpPr>
          <p:nvPr/>
        </p:nvSpPr>
        <p:spPr>
          <a:xfrm>
            <a:off x="4542600" y="192499"/>
            <a:ext cx="3055999" cy="620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216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30, Appendix 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C1B41-37AE-26A2-6C04-54CFC6BC1603}"/>
              </a:ext>
            </a:extLst>
          </p:cNvPr>
          <p:cNvSpPr txBox="1"/>
          <p:nvPr/>
        </p:nvSpPr>
        <p:spPr>
          <a:xfrm>
            <a:off x="7771128" y="770135"/>
            <a:ext cx="405684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/>
              <a:t>Poverty Table – Important Denominator Note</a:t>
            </a:r>
            <a:endParaRPr lang="en-US" dirty="0"/>
          </a:p>
          <a:p>
            <a:r>
              <a:rPr lang="en-US" dirty="0"/>
              <a:t>Do not use the percentages shown in the Census table.</a:t>
            </a:r>
          </a:p>
          <a:p>
            <a:endParaRPr lang="en-US" dirty="0"/>
          </a:p>
          <a:p>
            <a:r>
              <a:rPr lang="en-US" dirty="0"/>
              <a:t>In the Census table, percentages are based on the population </a:t>
            </a:r>
            <a:r>
              <a:rPr lang="en-US" b="1" dirty="0"/>
              <a:t>below poverty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For this table, use the </a:t>
            </a:r>
            <a:r>
              <a:rPr lang="en-US" b="1" dirty="0"/>
              <a:t>population for whom poverty status is determined</a:t>
            </a:r>
            <a:r>
              <a:rPr lang="en-US" dirty="0"/>
              <a:t> as the denominator.</a:t>
            </a:r>
          </a:p>
          <a:p>
            <a:endParaRPr lang="en-US" b="1" dirty="0"/>
          </a:p>
          <a:p>
            <a:r>
              <a:rPr lang="en-US" dirty="0"/>
              <a:t>Use the ACS Statistical Calculator (</a:t>
            </a:r>
            <a:r>
              <a:rPr lang="en-US" b="1" dirty="0"/>
              <a:t>Prop tab</a:t>
            </a:r>
            <a:r>
              <a:rPr lang="en-US" dirty="0"/>
              <a:t>) with your selected numerator and denominator to generate both the percentage and MOE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3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6A52C-69D0-6E8C-484C-23FAD5E82F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8928" b="2471"/>
          <a:stretch>
            <a:fillRect/>
          </a:stretch>
        </p:blipFill>
        <p:spPr>
          <a:xfrm>
            <a:off x="816437" y="176202"/>
            <a:ext cx="4002419" cy="95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35117-41B1-5046-9861-EB63DBF73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83" y="1252504"/>
            <a:ext cx="6008455" cy="4525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05887-96AF-5C35-EF76-3096273C563C}"/>
              </a:ext>
            </a:extLst>
          </p:cNvPr>
          <p:cNvSpPr txBox="1"/>
          <p:nvPr/>
        </p:nvSpPr>
        <p:spPr>
          <a:xfrm>
            <a:off x="4724400" y="6151536"/>
            <a:ext cx="7197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hlinkClick r:id="rId6"/>
              </a:rPr>
              <a:t>S1901 Income in the Past 12 Months</a:t>
            </a:r>
          </a:p>
          <a:p>
            <a:r>
              <a:rPr lang="en-US" u="sng" dirty="0">
                <a:hlinkClick r:id="rId6"/>
              </a:rPr>
              <a:t>https://data.census.gov/table/ACSST5Y2024.S1901?q=household+income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D07EC-432B-789E-320B-5D9CB232EE42}"/>
              </a:ext>
            </a:extLst>
          </p:cNvPr>
          <p:cNvSpPr txBox="1">
            <a:spLocks/>
          </p:cNvSpPr>
          <p:nvPr/>
        </p:nvSpPr>
        <p:spPr>
          <a:xfrm>
            <a:off x="578643" y="812401"/>
            <a:ext cx="3055999" cy="620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216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31, Appendix D</a:t>
            </a:r>
          </a:p>
        </p:txBody>
      </p:sp>
    </p:spTree>
    <p:extLst>
      <p:ext uri="{BB962C8B-B14F-4D97-AF65-F5344CB8AC3E}">
        <p14:creationId xmlns:p14="http://schemas.microsoft.com/office/powerpoint/2010/main" val="364798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FB8E0-8437-B286-8950-3579414F1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5857F-E72F-5DFE-4DC7-7B5030161D70}"/>
              </a:ext>
            </a:extLst>
          </p:cNvPr>
          <p:cNvSpPr txBox="1"/>
          <p:nvPr/>
        </p:nvSpPr>
        <p:spPr>
          <a:xfrm>
            <a:off x="2082800" y="6037153"/>
            <a:ext cx="8026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S1601: Language Spoken at Home</a:t>
            </a:r>
          </a:p>
          <a:p>
            <a:r>
              <a:rPr lang="en-US" u="sng" dirty="0">
                <a:hlinkClick r:id="rId3"/>
              </a:rPr>
              <a:t>https://data.census.gov/table/ACSST5Y2024.S1601?q=language+spoken+at+home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259DD-10F7-7FE7-95A3-7BF575C012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37" y="1666797"/>
            <a:ext cx="7383139" cy="1447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D6695-FED2-B7DC-C93C-05636EA3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61" y="3055890"/>
            <a:ext cx="7383139" cy="2036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01791-5364-46E3-012D-207C0D5318B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3571" t="-2029"/>
          <a:stretch>
            <a:fillRect/>
          </a:stretch>
        </p:blipFill>
        <p:spPr>
          <a:xfrm>
            <a:off x="302337" y="560917"/>
            <a:ext cx="5590463" cy="843682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5DE6FF4F-8C4E-C251-7E03-92601B4E3CEF}"/>
              </a:ext>
            </a:extLst>
          </p:cNvPr>
          <p:cNvSpPr/>
          <p:nvPr/>
        </p:nvSpPr>
        <p:spPr>
          <a:xfrm>
            <a:off x="425808" y="5374262"/>
            <a:ext cx="199389" cy="1778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031E6E-8B0A-EEC2-C959-48393750033B}"/>
              </a:ext>
            </a:extLst>
          </p:cNvPr>
          <p:cNvSpPr txBox="1"/>
          <p:nvPr/>
        </p:nvSpPr>
        <p:spPr>
          <a:xfrm>
            <a:off x="625197" y="5278496"/>
            <a:ext cx="616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#1 in the Four Factor Analysis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62ED55-FF86-E7F7-C2D1-5FB1276F6D57}"/>
              </a:ext>
            </a:extLst>
          </p:cNvPr>
          <p:cNvSpPr txBox="1">
            <a:spLocks/>
          </p:cNvSpPr>
          <p:nvPr/>
        </p:nvSpPr>
        <p:spPr>
          <a:xfrm>
            <a:off x="525502" y="1235230"/>
            <a:ext cx="7591703" cy="620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216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8- 9, main document, factor #1 in four factor analysis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090B7A-F8ED-91D0-996D-D6C7CD11221E}"/>
              </a:ext>
            </a:extLst>
          </p:cNvPr>
          <p:cNvCxnSpPr>
            <a:cxnSpLocks/>
          </p:cNvCxnSpPr>
          <p:nvPr/>
        </p:nvCxnSpPr>
        <p:spPr>
          <a:xfrm flipH="1">
            <a:off x="6343415" y="982758"/>
            <a:ext cx="1465080" cy="101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C67935-CE1F-962E-CFE6-9B70A5436DA1}"/>
              </a:ext>
            </a:extLst>
          </p:cNvPr>
          <p:cNvSpPr txBox="1"/>
          <p:nvPr/>
        </p:nvSpPr>
        <p:spPr>
          <a:xfrm>
            <a:off x="7944765" y="797510"/>
            <a:ext cx="37659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Language Table – Important Denominator Note</a:t>
            </a:r>
            <a:endParaRPr lang="en-US" sz="1600" dirty="0"/>
          </a:p>
          <a:p>
            <a:r>
              <a:rPr lang="en-US" sz="1600" dirty="0"/>
              <a:t>Do not use the percentages shown in the </a:t>
            </a:r>
          </a:p>
          <a:p>
            <a:r>
              <a:rPr lang="en-US" sz="1600" dirty="0"/>
              <a:t>Census table.</a:t>
            </a:r>
          </a:p>
          <a:p>
            <a:r>
              <a:rPr lang="en-US" sz="1600" dirty="0"/>
              <a:t>In the Census table, percentages are based on the population </a:t>
            </a:r>
            <a:r>
              <a:rPr lang="en-US" sz="1600" b="1" dirty="0"/>
              <a:t>who speak a language other than English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For this table, use the </a:t>
            </a:r>
            <a:r>
              <a:rPr lang="en-US" sz="1600" b="1" dirty="0"/>
              <a:t>total population age 5 and over</a:t>
            </a:r>
            <a:r>
              <a:rPr lang="en-US" sz="1600" dirty="0"/>
              <a:t> as the denominator.</a:t>
            </a:r>
          </a:p>
          <a:p>
            <a:endParaRPr lang="en-US" sz="1600" dirty="0"/>
          </a:p>
          <a:p>
            <a:r>
              <a:rPr lang="en-US" sz="1600" dirty="0"/>
              <a:t>Use the ACS Statistical Calculator (</a:t>
            </a:r>
            <a:r>
              <a:rPr lang="en-US" sz="1600" b="1" dirty="0"/>
              <a:t>Prop tab</a:t>
            </a:r>
            <a:r>
              <a:rPr lang="en-US" sz="1600" dirty="0"/>
              <a:t>) with your selected numerator and denominator to generate both the percentage and MOE.</a:t>
            </a:r>
          </a:p>
          <a:p>
            <a:endParaRPr lang="en-US" sz="1600" dirty="0"/>
          </a:p>
          <a:p>
            <a:r>
              <a:rPr lang="en-US" sz="1600" dirty="0"/>
              <a:t>Refer to your plan template for reporting requirements and thresholds.</a:t>
            </a:r>
          </a:p>
          <a:p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716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B7A073-E0A0-3040-95B1-9CA25A2EA4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9800" y="3313426"/>
            <a:ext cx="7195726" cy="4300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+ Contact 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D53E1D-D9E1-0544-A813-76817D16D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298" y="1695178"/>
            <a:ext cx="690666" cy="36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1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B020A3-9B31-4238-8354-2042AFFE01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649" y="440657"/>
            <a:ext cx="10808801" cy="4300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Learning on All Census Topic Areas and Tools:</a:t>
            </a:r>
            <a:b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Webinars, Data Gems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and Courses on Census Academy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13" descr="A flat screen television with a screenshot of the QuickFacts tool featuring a map and data table.">
            <a:extLst>
              <a:ext uri="{FF2B5EF4-FFF2-40B4-BE49-F238E27FC236}">
                <a16:creationId xmlns:a16="http://schemas.microsoft.com/office/drawing/2014/main" id="{33A151C6-0E3A-4A27-B126-8360E26C93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608" y="1036659"/>
            <a:ext cx="8941551" cy="5165729"/>
          </a:xfrm>
          <a:prstGeom prst="rect">
            <a:avLst/>
          </a:prstGeom>
        </p:spPr>
      </p:pic>
      <p:pic>
        <p:nvPicPr>
          <p:cNvPr id="14" name="Picture 13" descr="Screen shot of Census Academy home page">
            <a:extLst>
              <a:ext uri="{FF2B5EF4-FFF2-40B4-BE49-F238E27FC236}">
                <a16:creationId xmlns:a16="http://schemas.microsoft.com/office/drawing/2014/main" id="{594FEC48-15F5-A5F5-27CC-9B8FAACED7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190" y="1380914"/>
            <a:ext cx="6612585" cy="420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shot of data gems">
            <a:extLst>
              <a:ext uri="{FF2B5EF4-FFF2-40B4-BE49-F238E27FC236}">
                <a16:creationId xmlns:a16="http://schemas.microsoft.com/office/drawing/2014/main" id="{8E0D5D2C-691C-18CD-9953-1C70D2D266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526" y="1523332"/>
            <a:ext cx="3979687" cy="2346370"/>
          </a:xfrm>
          <a:prstGeom prst="rect">
            <a:avLst/>
          </a:prstGeom>
        </p:spPr>
      </p:pic>
      <p:pic>
        <p:nvPicPr>
          <p:cNvPr id="12" name="Picture 11" descr="Screen shot of a list of recorded webinars on Census Academy">
            <a:extLst>
              <a:ext uri="{FF2B5EF4-FFF2-40B4-BE49-F238E27FC236}">
                <a16:creationId xmlns:a16="http://schemas.microsoft.com/office/drawing/2014/main" id="{30E805B8-B195-AAD8-7B8A-6FF9993BEB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050" y="2979858"/>
            <a:ext cx="3884612" cy="248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1984E0-2E13-4E96-B3D2-67F574DD4C30}"/>
              </a:ext>
            </a:extLst>
          </p:cNvPr>
          <p:cNvSpPr txBox="1"/>
          <p:nvPr/>
        </p:nvSpPr>
        <p:spPr>
          <a:xfrm>
            <a:off x="9554674" y="6216627"/>
            <a:ext cx="2148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Census Academy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55B7A4-9956-41FE-AE3F-7FCF69130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6649" y="1095418"/>
            <a:ext cx="1074452" cy="2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11FC23-D9D5-2A46-941B-DA3BA7CD54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649" y="372456"/>
            <a:ext cx="7195726" cy="4300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Resources &amp; Contact Information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E3752D7-AF7E-8545-ABAF-2788DAFEF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649" y="775580"/>
            <a:ext cx="1074452" cy="229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2B299-FA0A-204A-B7C8-ED10CD946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1801" y="843236"/>
            <a:ext cx="34893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us: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Kelly Karres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Kelly.karres@census.gov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704-726-7829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Census.askdata@census.gov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1-844-ASK-DATA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D16BF3-E6B4-4221-B211-E0A2264A8EFE}"/>
              </a:ext>
            </a:extLst>
          </p:cNvPr>
          <p:cNvSpPr txBox="1">
            <a:spLocks/>
          </p:cNvSpPr>
          <p:nvPr/>
        </p:nvSpPr>
        <p:spPr>
          <a:xfrm>
            <a:off x="390391" y="1247291"/>
            <a:ext cx="5965571" cy="4752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Links to Tools &amp; Resources on census.gov: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Tools and Apps (census.gov)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559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QuickFacts FAQs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559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data.census.gov Resources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559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Index A-Z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559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Census Glossary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559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Census Academy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559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OnTheMap (census.gov)</a:t>
            </a:r>
            <a:endParaRPr lang="en-US" sz="2000" dirty="0">
              <a:solidFill>
                <a:srgbClr val="1F55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hoto of the data dissemination staff.">
            <a:extLst>
              <a:ext uri="{FF2B5EF4-FFF2-40B4-BE49-F238E27FC236}">
                <a16:creationId xmlns:a16="http://schemas.microsoft.com/office/drawing/2014/main" id="{5C9860A9-1C34-804F-86A8-3A06F218A7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476" y="3827588"/>
            <a:ext cx="3709981" cy="209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20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9D97-26E4-5A48-83C6-8CCC46668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6318" y="3832542"/>
            <a:ext cx="2519363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3108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83BCC7-161C-4140-807B-5F07F455A0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177" y="414588"/>
            <a:ext cx="7195726" cy="4300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55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Overview: What to Expect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8C6ED4-BE04-564C-B53E-F130A9E904CE}"/>
              </a:ext>
            </a:extLst>
          </p:cNvPr>
          <p:cNvSpPr/>
          <p:nvPr/>
        </p:nvSpPr>
        <p:spPr>
          <a:xfrm>
            <a:off x="287583" y="1679775"/>
            <a:ext cx="4942338" cy="517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200" b="1" dirty="0">
              <a:solidFill>
                <a:srgbClr val="1F55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Intro to the U.S. Census Bureau</a:t>
            </a:r>
          </a:p>
          <a:p>
            <a:endParaRPr lang="en-US" sz="2200" b="1" dirty="0">
              <a:solidFill>
                <a:srgbClr val="1F55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the Data You Need for Title VI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data comes from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data are located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to keep in mind</a:t>
            </a:r>
          </a:p>
          <a:p>
            <a:r>
              <a:rPr lang="en-US" sz="2200" b="1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step by step through the process of accessing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table shells in the plan as our guide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5AD1CC-6418-534E-A074-3381DF0A7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802" y="810608"/>
            <a:ext cx="1074452" cy="229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D9D4AA-1F5F-6944-B32A-97B07A2D2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670" y="994530"/>
            <a:ext cx="5050978" cy="48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4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45156C3-11DD-925F-A918-9A68017E4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540" y="4918845"/>
            <a:ext cx="3699957" cy="40569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083BCC7-161C-4140-807B-5F07F455A0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518" y="441385"/>
            <a:ext cx="11267440" cy="7137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Census Bureau: Who We Are What We Do…Censuses, Surveys + Programs</a:t>
            </a:r>
            <a:br>
              <a:rPr lang="en-US" sz="2600" b="1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559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5AD1CC-6418-534E-A074-3381DF0A7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96" y="816233"/>
            <a:ext cx="1074452" cy="229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D3041-B71E-73BD-BE53-6F7A213E3A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6605"/>
            <a:ext cx="12218900" cy="2901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835BA-63FA-3AE4-5D31-7EDF0A79FE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700" y="2118075"/>
            <a:ext cx="4076025" cy="570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46CD67-B0EE-27DD-6042-B2DAEFDC6E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91" y="4341253"/>
            <a:ext cx="6844445" cy="556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1EDB3D-60CA-9FC0-2778-52117271CF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5" y="1588323"/>
            <a:ext cx="5615736" cy="861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80C7F9-06F1-9553-FE47-C6C128ED1A9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613" y="5416807"/>
            <a:ext cx="2914995" cy="5659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FD3766-7531-FAE2-879E-A6048FA839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2" y="4939580"/>
            <a:ext cx="4409115" cy="459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3B79E8-7D0F-B6B8-7B00-109461EC55D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440" y="4314716"/>
            <a:ext cx="3812283" cy="5588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CD6E35-6C72-AC80-B0C1-4BF7F5FDDAD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61" y="5490220"/>
            <a:ext cx="3438212" cy="5659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74917F-AE24-F987-5938-CE0A890C302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260" y="5489959"/>
            <a:ext cx="4978123" cy="4087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39CA3F-8992-F5B0-63C3-B0CA6A9E87D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757" y="1142558"/>
            <a:ext cx="3600635" cy="4346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567A8E-3A02-D50B-1E62-62B3FDB6664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2" y="4918536"/>
            <a:ext cx="3685791" cy="4451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AAC1F2C-BD46-65B8-8290-324AA44D4B4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782" y="1814616"/>
            <a:ext cx="2983124" cy="3188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74A692-F637-5820-77AC-7991CC59FB7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740" y="6008050"/>
            <a:ext cx="5124713" cy="4635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C4CB26-4806-3BE1-6B02-B8405FC31E88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838" y="1027463"/>
            <a:ext cx="3713799" cy="5174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B6425A-0239-FA56-65BE-2A7BAA0E20B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661" y="1497094"/>
            <a:ext cx="3764548" cy="400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C27B31-D5D1-41E5-E45A-4647FD0B0D01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149" y="6008050"/>
            <a:ext cx="3972863" cy="6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 picture containing electronics, display, monitor, computer&#10;&#10;Description automatically generated">
            <a:extLst>
              <a:ext uri="{FF2B5EF4-FFF2-40B4-BE49-F238E27FC236}">
                <a16:creationId xmlns:a16="http://schemas.microsoft.com/office/drawing/2014/main" id="{83F21CD4-1FBE-924E-A1D3-5F5B78697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39" y="1564844"/>
            <a:ext cx="5259236" cy="44238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C111BF-6AD0-7E4B-ABA1-E31E50844C6F}"/>
              </a:ext>
            </a:extLst>
          </p:cNvPr>
          <p:cNvSpPr txBox="1">
            <a:spLocks/>
          </p:cNvSpPr>
          <p:nvPr/>
        </p:nvSpPr>
        <p:spPr>
          <a:xfrm>
            <a:off x="914400" y="2775855"/>
            <a:ext cx="435972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216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American Community Survey </a:t>
            </a:r>
            <a:br>
              <a:rPr lang="en-US" sz="2800" b="1" dirty="0">
                <a:solidFill>
                  <a:srgbClr val="216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216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(ACS)?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C096B-5FAA-1B45-A52E-965F76F0F89B}"/>
              </a:ext>
            </a:extLst>
          </p:cNvPr>
          <p:cNvSpPr/>
          <p:nvPr/>
        </p:nvSpPr>
        <p:spPr>
          <a:xfrm>
            <a:off x="6578628" y="1564844"/>
            <a:ext cx="5259236" cy="318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Nationwide household survey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size of 3.5 million addresses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to provide communities with reliable and timely social, economic, demographic and housing data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year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of the decennial Census program</a:t>
            </a:r>
          </a:p>
        </p:txBody>
      </p:sp>
    </p:spTree>
    <p:extLst>
      <p:ext uri="{BB962C8B-B14F-4D97-AF65-F5344CB8AC3E}">
        <p14:creationId xmlns:p14="http://schemas.microsoft.com/office/powerpoint/2010/main" val="245797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81DEFE47-4089-4C86-89FC-A03D27999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21" t="1089" b="2481"/>
          <a:stretch/>
        </p:blipFill>
        <p:spPr>
          <a:xfrm>
            <a:off x="2031416" y="1138119"/>
            <a:ext cx="8186316" cy="4724641"/>
          </a:xfrm>
          <a:prstGeom prst="rect">
            <a:avLst/>
          </a:prstGeom>
        </p:spPr>
      </p:pic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047BF5AA-CC53-492E-8B51-8A3BABF06FD9}"/>
              </a:ext>
            </a:extLst>
          </p:cNvPr>
          <p:cNvSpPr txBox="1">
            <a:spLocks/>
          </p:cNvSpPr>
          <p:nvPr/>
        </p:nvSpPr>
        <p:spPr>
          <a:xfrm>
            <a:off x="2869599" y="314639"/>
            <a:ext cx="6452799" cy="1756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American Community Survey Topic Areas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AF40AD-1F23-5390-F05F-94B7FBB1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9599" y="727439"/>
            <a:ext cx="1074452" cy="2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3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FDB082-0063-CB48-AF53-2D343CD45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650" y="368591"/>
            <a:ext cx="7195726" cy="4300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Finding the Data You Need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34EB267-643F-C944-9116-A783FADB3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649" y="775580"/>
            <a:ext cx="1074452" cy="229180"/>
          </a:xfrm>
          <a:prstGeom prst="rect">
            <a:avLst/>
          </a:prstGeom>
        </p:spPr>
      </p:pic>
      <p:sp>
        <p:nvSpPr>
          <p:cNvPr id="16" name="Rectangle 15" descr="The screen graphic contains a screen shot of the data.census.gov tool.">
            <a:extLst>
              <a:ext uri="{FF2B5EF4-FFF2-40B4-BE49-F238E27FC236}">
                <a16:creationId xmlns:a16="http://schemas.microsoft.com/office/drawing/2014/main" id="{410CD90E-4076-6641-9C1B-6E755E5CEF89}"/>
              </a:ext>
            </a:extLst>
          </p:cNvPr>
          <p:cNvSpPr/>
          <p:nvPr/>
        </p:nvSpPr>
        <p:spPr>
          <a:xfrm>
            <a:off x="535690" y="1420866"/>
            <a:ext cx="11170721" cy="445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4E5BF2-AE41-924D-8D42-19D1D7B2E0BA}"/>
              </a:ext>
            </a:extLst>
          </p:cNvPr>
          <p:cNvSpPr txBox="1">
            <a:spLocks/>
          </p:cNvSpPr>
          <p:nvPr/>
        </p:nvSpPr>
        <p:spPr>
          <a:xfrm>
            <a:off x="601471" y="1513185"/>
            <a:ext cx="5728316" cy="4752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u="sng" kern="0" spc="30" dirty="0">
                <a:solidFill>
                  <a:srgbClr val="1F5593"/>
                </a:solidFill>
              </a:rPr>
              <a:t>data.census.gov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Data.census.gov is the Census Bureau’s main data tool. It is the platform to access demographic and economic data from the Census Bureau.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when you need to access: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data tables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profiles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Detailed data tables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Detailed thematic maps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1F55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Microdata tool</a:t>
            </a:r>
          </a:p>
        </p:txBody>
      </p:sp>
      <p:pic>
        <p:nvPicPr>
          <p:cNvPr id="13" name="Picture 13" descr="A flat screen television&#10;&#10;Description automatically generated">
            <a:extLst>
              <a:ext uri="{FF2B5EF4-FFF2-40B4-BE49-F238E27FC236}">
                <a16:creationId xmlns:a16="http://schemas.microsoft.com/office/drawing/2014/main" id="{D4670FE9-C040-5D42-B920-646DDFA9E2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395" y="2411891"/>
            <a:ext cx="7099631" cy="4101612"/>
          </a:xfrm>
          <a:prstGeom prst="rect">
            <a:avLst/>
          </a:prstGeom>
        </p:spPr>
      </p:pic>
      <p:pic>
        <p:nvPicPr>
          <p:cNvPr id="8" name="Picture 7" descr="The screen graphic contains a screen shot of the data.census.gov tool.">
            <a:extLst>
              <a:ext uri="{FF2B5EF4-FFF2-40B4-BE49-F238E27FC236}">
                <a16:creationId xmlns:a16="http://schemas.microsoft.com/office/drawing/2014/main" id="{CBD506B4-C5BF-437A-8E9A-F8DE6429B4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369" y="3059916"/>
            <a:ext cx="4784947" cy="2462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997F95-498F-4F21-9305-D2FF43924A04}"/>
              </a:ext>
            </a:extLst>
          </p:cNvPr>
          <p:cNvSpPr txBox="1"/>
          <p:nvPr/>
        </p:nvSpPr>
        <p:spPr>
          <a:xfrm>
            <a:off x="7938371" y="6391937"/>
            <a:ext cx="220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Explore Census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3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B7A073-E0A0-3040-95B1-9CA25A2EA4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62500" y="3057891"/>
            <a:ext cx="7195726" cy="941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Accessing the data you need: </a:t>
            </a:r>
            <a:r>
              <a:rPr lang="en-US" sz="2800" b="1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data.census.gov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D53E1D-D9E1-0544-A813-76817D16D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298" y="1695178"/>
            <a:ext cx="690666" cy="36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8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CE6CD-E729-4451-BCBB-E2AE80288F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839" y="1210667"/>
            <a:ext cx="6490122" cy="4549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C4E4D8-DBFB-DEE0-35AB-30A508E260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037" t="29019"/>
          <a:stretch>
            <a:fillRect/>
          </a:stretch>
        </p:blipFill>
        <p:spPr>
          <a:xfrm>
            <a:off x="1435576" y="300216"/>
            <a:ext cx="4093620" cy="640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086E26-D6A6-7ADE-C273-5CA4D4CC64DA}"/>
              </a:ext>
            </a:extLst>
          </p:cNvPr>
          <p:cNvSpPr txBox="1">
            <a:spLocks/>
          </p:cNvSpPr>
          <p:nvPr/>
        </p:nvSpPr>
        <p:spPr>
          <a:xfrm>
            <a:off x="1645061" y="876954"/>
            <a:ext cx="3055999" cy="620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216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28, Appendix 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35E48-2807-6E6C-A25C-7722AF6D7643}"/>
              </a:ext>
            </a:extLst>
          </p:cNvPr>
          <p:cNvSpPr txBox="1"/>
          <p:nvPr/>
        </p:nvSpPr>
        <p:spPr>
          <a:xfrm>
            <a:off x="6223000" y="6126423"/>
            <a:ext cx="77988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hlinkClick r:id="rId6"/>
              </a:rPr>
              <a:t>DP05: Demographic and Housing Unit Estimates:</a:t>
            </a:r>
          </a:p>
          <a:p>
            <a:r>
              <a:rPr lang="en-US" u="sng" dirty="0">
                <a:hlinkClick r:id="rId6"/>
              </a:rPr>
              <a:t>https://data.census.gov/table/ACSDP5Y2024.DP05?q=dp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D47584-0DA6-D660-9A0D-B15532D4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828" t="12431"/>
          <a:stretch>
            <a:fillRect/>
          </a:stretch>
        </p:blipFill>
        <p:spPr>
          <a:xfrm>
            <a:off x="1081615" y="156930"/>
            <a:ext cx="2568373" cy="919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01FD3-E606-42B3-0690-43C2D6DB94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3" y="730194"/>
            <a:ext cx="9027583" cy="2698806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7B4A551-1FBD-053F-17D0-C66F77D4BF02}"/>
              </a:ext>
            </a:extLst>
          </p:cNvPr>
          <p:cNvSpPr/>
          <p:nvPr/>
        </p:nvSpPr>
        <p:spPr>
          <a:xfrm>
            <a:off x="904176" y="3295531"/>
            <a:ext cx="273028" cy="28186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54EFB6E-C1BC-E72A-391F-5D1CA70870D3}"/>
              </a:ext>
            </a:extLst>
          </p:cNvPr>
          <p:cNvSpPr/>
          <p:nvPr/>
        </p:nvSpPr>
        <p:spPr>
          <a:xfrm>
            <a:off x="3585213" y="2445889"/>
            <a:ext cx="228600" cy="1905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7E689-BF7C-25FA-2063-2330777F07B9}"/>
              </a:ext>
            </a:extLst>
          </p:cNvPr>
          <p:cNvSpPr txBox="1">
            <a:spLocks/>
          </p:cNvSpPr>
          <p:nvPr/>
        </p:nvSpPr>
        <p:spPr>
          <a:xfrm>
            <a:off x="6964487" y="502902"/>
            <a:ext cx="3055999" cy="620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216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28, Appendix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A3693-0660-A6D0-D9F9-B7D6521235A9}"/>
              </a:ext>
            </a:extLst>
          </p:cNvPr>
          <p:cNvSpPr txBox="1"/>
          <p:nvPr/>
        </p:nvSpPr>
        <p:spPr>
          <a:xfrm>
            <a:off x="5232400" y="6105548"/>
            <a:ext cx="695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hlinkClick r:id="rId6"/>
              </a:rPr>
              <a:t>S0101: Age and Sex</a:t>
            </a:r>
          </a:p>
          <a:p>
            <a:r>
              <a:rPr lang="en-US" u="sng" dirty="0">
                <a:hlinkClick r:id="rId6"/>
              </a:rPr>
              <a:t>https://data.census.gov/table/ACSST5Y2024.S0101?q=age+and+sex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E8FBE-44C6-B5F7-80DA-4AE5A3C8695B}"/>
              </a:ext>
            </a:extLst>
          </p:cNvPr>
          <p:cNvSpPr txBox="1"/>
          <p:nvPr/>
        </p:nvSpPr>
        <p:spPr>
          <a:xfrm>
            <a:off x="1177203" y="3247403"/>
            <a:ext cx="8748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Census table does not provide a direct estimate for the </a:t>
            </a:r>
            <a:r>
              <a:rPr lang="en-US" b="1" dirty="0"/>
              <a:t>18–64 age group</a:t>
            </a:r>
            <a:r>
              <a:rPr lang="en-US" dirty="0"/>
              <a:t>.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93918-559C-0606-6E3B-28722CC98DC2}"/>
              </a:ext>
            </a:extLst>
          </p:cNvPr>
          <p:cNvSpPr txBox="1"/>
          <p:nvPr/>
        </p:nvSpPr>
        <p:spPr>
          <a:xfrm>
            <a:off x="1248549" y="3606427"/>
            <a:ext cx="87719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Population 18–64</a:t>
            </a:r>
          </a:p>
          <a:p>
            <a:pPr>
              <a:buNone/>
            </a:pPr>
            <a:r>
              <a:rPr lang="en-US" dirty="0"/>
              <a:t>Total − (Under 18 + 65 years and over) = </a:t>
            </a:r>
            <a:r>
              <a:rPr lang="en-US" b="1" dirty="0"/>
              <a:t>Population 18–64</a:t>
            </a:r>
            <a:endParaRPr lang="en-US" dirty="0"/>
          </a:p>
          <a:p>
            <a:pPr>
              <a:buNone/>
            </a:pPr>
            <a:r>
              <a:rPr lang="en-US" dirty="0"/>
              <a:t>Repeat this same calculation for </a:t>
            </a:r>
            <a:r>
              <a:rPr lang="en-US" b="1" dirty="0"/>
              <a:t>Male</a:t>
            </a:r>
            <a:r>
              <a:rPr lang="en-US" dirty="0"/>
              <a:t> and </a:t>
            </a:r>
            <a:r>
              <a:rPr lang="en-US" b="1" dirty="0"/>
              <a:t>Female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b="1" dirty="0"/>
              <a:t>Percent Population 18–64</a:t>
            </a:r>
          </a:p>
          <a:p>
            <a:pPr>
              <a:buNone/>
            </a:pPr>
            <a:r>
              <a:rPr lang="en-US" dirty="0"/>
              <a:t>Percent = </a:t>
            </a:r>
            <a:r>
              <a:rPr lang="en-US" b="1" dirty="0"/>
              <a:t>(Population 18–64 ÷ Total population) × 100</a:t>
            </a:r>
            <a:endParaRPr lang="en-US" dirty="0"/>
          </a:p>
          <a:p>
            <a:pPr>
              <a:buNone/>
            </a:pPr>
            <a:r>
              <a:rPr lang="en-US" dirty="0"/>
              <a:t>Calculate the percent for </a:t>
            </a:r>
            <a:r>
              <a:rPr lang="en-US" b="1" dirty="0"/>
              <a:t>Total, Male, and Female</a:t>
            </a:r>
            <a:r>
              <a:rPr lang="en-US" dirty="0"/>
              <a:t> using the </a:t>
            </a:r>
            <a:r>
              <a:rPr lang="en-US" b="1" dirty="0"/>
              <a:t>corresponding totals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i="1" dirty="0"/>
              <a:t>Do not average the percentages.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91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 xsi:nil="true"/>
      <Description xsi:nil="true"/>
    </URL>
    <Section xmlns="c7c3749d-44c0-4cc9-bd04-5b547bb59da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7780D313CC24B886C9FDD122E1078" ma:contentTypeVersion="8" ma:contentTypeDescription="Create a new document." ma:contentTypeScope="" ma:versionID="b43e604603f5a0678d38553b37749219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c7c3749d-44c0-4cc9-bd04-5b547bb59da1" targetNamespace="http://schemas.microsoft.com/office/2006/metadata/properties" ma:root="true" ma:fieldsID="6c087f6f31c9d962926d119fd9e0c9b4" ns1:_="" ns2:_="" ns3:_="">
    <xsd:import namespace="http://schemas.microsoft.com/sharepoint/v3"/>
    <xsd:import namespace="16f00c2e-ac5c-418b-9f13-a0771dbd417d"/>
    <xsd:import namespace="c7c3749d-44c0-4cc9-bd04-5b547bb59d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3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3749d-44c0-4cc9-bd04-5b547bb59da1" elementFormDefault="qualified">
    <xsd:import namespace="http://schemas.microsoft.com/office/2006/documentManagement/types"/>
    <xsd:import namespace="http://schemas.microsoft.com/office/infopath/2007/PartnerControls"/>
    <xsd:element name="Section" ma:index="12" nillable="true" ma:displayName="Section" ma:internalName="Sec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1D86EB46-92F7-44E3-934B-CC0E539B5426}">
  <ds:schemaRefs>
    <ds:schemaRef ds:uri="http://purl.org/dc/elements/1.1/"/>
    <ds:schemaRef ds:uri="http://purl.org/dc/terms/"/>
    <ds:schemaRef ds:uri="70fbdf8e-ad4a-406a-9181-4d0017bee694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d7ec18a-fa13-43af-a84b-745a09f9dbd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D837B6-493B-48D5-8305-D1404C68C4EE}"/>
</file>

<file path=customXml/itemProps3.xml><?xml version="1.0" encoding="utf-8"?>
<ds:datastoreItem xmlns:ds="http://schemas.openxmlformats.org/officeDocument/2006/customXml" ds:itemID="{6B546BF8-3EDF-4318-A2FB-CA04D1497FE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5B3505A-A7A6-42FF-B24A-E259CB1F85BD}"/>
</file>

<file path=docProps/app.xml><?xml version="1.0" encoding="utf-8"?>
<Properties xmlns="http://schemas.openxmlformats.org/officeDocument/2006/extended-properties" xmlns:vt="http://schemas.openxmlformats.org/officeDocument/2006/docPropsVTypes">
  <TotalTime>17207</TotalTime>
  <Words>874</Words>
  <Application>Microsoft Office PowerPoint</Application>
  <PresentationFormat>Widescreen</PresentationFormat>
  <Paragraphs>130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Accessing Census Data for Title VI Program Plans</vt:lpstr>
      <vt:lpstr>Session Overview: What to Expect</vt:lpstr>
      <vt:lpstr>U.S. Census Bureau: Who We Are What We Do…Censuses, Surveys + Programs </vt:lpstr>
      <vt:lpstr>PowerPoint Presentation</vt:lpstr>
      <vt:lpstr>PowerPoint Presentation</vt:lpstr>
      <vt:lpstr>Finding the Data You Need</vt:lpstr>
      <vt:lpstr>Accessing the data you need: data.census.gov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+ Contact Us</vt:lpstr>
      <vt:lpstr>Independent Learning on All Census Topic Areas and Tools: Webinars, Data Gems and Courses on Census Academy</vt:lpstr>
      <vt:lpstr>Resources &amp; 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 Hand</dc:creator>
  <cp:lastModifiedBy>Kelly Karres (CENSUS/CLMSO FED)</cp:lastModifiedBy>
  <cp:revision>263</cp:revision>
  <cp:lastPrinted>2026-04-13T21:51:49Z</cp:lastPrinted>
  <dcterms:created xsi:type="dcterms:W3CDTF">2020-10-07T15:55:27Z</dcterms:created>
  <dcterms:modified xsi:type="dcterms:W3CDTF">2026-04-15T17:41:29Z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0x0101007077780D313CC24B886C9FDD122E1078</vt:lpwstr>
  </property>
  <property fmtid="{D5CDD505-2E9C-101B-9397-08002B2CF9AE}" pid="3" name="Order">
    <vt:r8>1000</vt:r8>
  </property>
</Properties>
</file>